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58" r:id="rId5"/>
    <p:sldId id="264" r:id="rId6"/>
    <p:sldId id="261" r:id="rId7"/>
    <p:sldId id="259" r:id="rId8"/>
    <p:sldId id="262" r:id="rId9"/>
    <p:sldId id="260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i/an6KH/SE7y9sRmayOMBKIfiz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E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6e4eee35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g176e4eee350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g176e4eee350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6e4eee35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g176e4eee350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g176e4eee350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727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76e4eee35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76e4eee350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" name="Google Shape;75;g176e4eee350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76e4eee35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76e4eee350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76e4eee350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348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2299999" y="3949700"/>
            <a:ext cx="9410989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alibri"/>
              <a:buNone/>
              <a:defRPr sz="37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2"/>
          </p:nvPr>
        </p:nvSpPr>
        <p:spPr>
          <a:xfrm>
            <a:off x="2299999" y="5761529"/>
            <a:ext cx="9410989" cy="58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3"/>
          </p:nvPr>
        </p:nvSpPr>
        <p:spPr>
          <a:xfrm>
            <a:off x="2299999" y="2826497"/>
            <a:ext cx="9410989" cy="76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0" descr="Shape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" y="190500"/>
            <a:ext cx="12179300" cy="6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0"/>
          <p:cNvSpPr txBox="1"/>
          <p:nvPr/>
        </p:nvSpPr>
        <p:spPr>
          <a:xfrm>
            <a:off x="-949124" y="14584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25000" lnSpcReduction="2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0"/>
          <p:cNvSpPr txBox="1"/>
          <p:nvPr/>
        </p:nvSpPr>
        <p:spPr>
          <a:xfrm>
            <a:off x="-1215342" y="16320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25000" lnSpcReduction="2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1"/>
          </p:nvPr>
        </p:nvSpPr>
        <p:spPr>
          <a:xfrm>
            <a:off x="838200" y="466725"/>
            <a:ext cx="7542213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3D"/>
              </a:buClr>
              <a:buSzPts val="4000"/>
              <a:buFont typeface="Calibri"/>
              <a:buNone/>
              <a:defRPr sz="4000" b="1" i="0">
                <a:solidFill>
                  <a:srgbClr val="00843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2"/>
          </p:nvPr>
        </p:nvSpPr>
        <p:spPr>
          <a:xfrm>
            <a:off x="838200" y="1207505"/>
            <a:ext cx="10515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3"/>
          </p:nvPr>
        </p:nvSpPr>
        <p:spPr>
          <a:xfrm>
            <a:off x="838200" y="2604305"/>
            <a:ext cx="10515600" cy="367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Slide">
  <p:cSld name="Copy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9" descr="Shape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" y="190500"/>
            <a:ext cx="12179300" cy="6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9"/>
          <p:cNvSpPr txBox="1"/>
          <p:nvPr/>
        </p:nvSpPr>
        <p:spPr>
          <a:xfrm>
            <a:off x="-949124" y="14584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25000" lnSpcReduction="2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9"/>
          <p:cNvSpPr txBox="1"/>
          <p:nvPr/>
        </p:nvSpPr>
        <p:spPr>
          <a:xfrm>
            <a:off x="-1215342" y="16320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25000" lnSpcReduction="2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466725"/>
            <a:ext cx="7542213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3D"/>
              </a:buClr>
              <a:buSzPts val="4000"/>
              <a:buFont typeface="Calibri"/>
              <a:buNone/>
              <a:defRPr sz="4000" b="1" i="0">
                <a:solidFill>
                  <a:srgbClr val="00843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838200" y="1207505"/>
            <a:ext cx="10515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3"/>
          </p:nvPr>
        </p:nvSpPr>
        <p:spPr>
          <a:xfrm>
            <a:off x="838199" y="2664566"/>
            <a:ext cx="10515599" cy="351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Centered">
  <p:cSld name="Divider Centered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1" descr="A picture containing text, whiteboar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41103" y="1796969"/>
            <a:ext cx="6099356" cy="18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 b="1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2"/>
          </p:nvPr>
        </p:nvSpPr>
        <p:spPr>
          <a:xfrm>
            <a:off x="3141281" y="4653413"/>
            <a:ext cx="6099175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" name="Google Shape;38;p11"/>
          <p:cNvCxnSpPr/>
          <p:nvPr/>
        </p:nvCxnSpPr>
        <p:spPr>
          <a:xfrm>
            <a:off x="3132234" y="4170179"/>
            <a:ext cx="6049927" cy="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Left">
  <p:cSld name="Divider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2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606247" y="1898248"/>
            <a:ext cx="6099356" cy="18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 b="1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2"/>
          </p:nvPr>
        </p:nvSpPr>
        <p:spPr>
          <a:xfrm>
            <a:off x="606425" y="3969835"/>
            <a:ext cx="6099175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vider Bottom Left_Flattened Background">
  <p:cSld name="4_Divider Bottom Left_Flattened Background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3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3"/>
          <p:cNvSpPr txBox="1">
            <a:spLocks noGrp="1"/>
          </p:cNvSpPr>
          <p:nvPr>
            <p:ph type="body" idx="1"/>
          </p:nvPr>
        </p:nvSpPr>
        <p:spPr>
          <a:xfrm>
            <a:off x="769278" y="2859468"/>
            <a:ext cx="6099356" cy="18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 b="1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2"/>
          </p:nvPr>
        </p:nvSpPr>
        <p:spPr>
          <a:xfrm>
            <a:off x="769278" y="5536148"/>
            <a:ext cx="6099175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3D"/>
              </a:buClr>
              <a:buSzPts val="4000"/>
              <a:buFont typeface="Calibri"/>
              <a:buNone/>
              <a:defRPr sz="4000" b="1" i="0">
                <a:solidFill>
                  <a:srgbClr val="00843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7" name="Google Shape;47;p13"/>
          <p:cNvCxnSpPr/>
          <p:nvPr/>
        </p:nvCxnSpPr>
        <p:spPr>
          <a:xfrm>
            <a:off x="818707" y="5174733"/>
            <a:ext cx="6049927" cy="0"/>
          </a:xfrm>
          <a:prstGeom prst="straightConnector1">
            <a:avLst/>
          </a:prstGeom>
          <a:noFill/>
          <a:ln w="57150" cap="flat" cmpd="sng">
            <a:solidFill>
              <a:srgbClr val="78BE2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Right">
  <p:cSld name="Divider Righ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4" descr="A picture containing 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4"/>
          <p:cNvSpPr txBox="1">
            <a:spLocks noGrp="1"/>
          </p:cNvSpPr>
          <p:nvPr>
            <p:ph type="body" idx="1"/>
          </p:nvPr>
        </p:nvSpPr>
        <p:spPr>
          <a:xfrm>
            <a:off x="4994043" y="2685356"/>
            <a:ext cx="6099356" cy="18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 b="1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2"/>
          </p:nvPr>
        </p:nvSpPr>
        <p:spPr>
          <a:xfrm>
            <a:off x="4984573" y="4694844"/>
            <a:ext cx="6099175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>
            <a:spLocks noGrp="1"/>
          </p:cNvSpPr>
          <p:nvPr>
            <p:ph type="body" idx="3"/>
          </p:nvPr>
        </p:nvSpPr>
        <p:spPr>
          <a:xfrm>
            <a:off x="747300" y="1863322"/>
            <a:ext cx="10697400" cy="205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PES Student Branch Chapter, College of Engineering Chengannur, Kerala Section</a:t>
            </a:r>
          </a:p>
          <a:p>
            <a:pPr marL="0" indent="0" algn="l">
              <a:lnSpc>
                <a:spcPct val="200000"/>
              </a:lnSpc>
            </a:pPr>
            <a:endParaRPr lang="en-I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200000"/>
              </a:lnSpc>
            </a:pPr>
            <a:endParaRPr lang="en-I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200000"/>
              </a:lnSpc>
            </a:pPr>
            <a:endParaRPr lang="en-I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/>
            <a:endParaRPr lang="en-I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1699327" y="203919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F9749-75D6-2DBD-8A7C-B6E814089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83"/>
            <a:ext cx="1232899" cy="9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39C471-1210-0A0C-3945-889A103B1807}"/>
              </a:ext>
            </a:extLst>
          </p:cNvPr>
          <p:cNvSpPr txBox="1"/>
          <p:nvPr/>
        </p:nvSpPr>
        <p:spPr>
          <a:xfrm>
            <a:off x="7040880" y="5403273"/>
            <a:ext cx="478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Nandana Suresh</a:t>
            </a:r>
          </a:p>
          <a:p>
            <a:r>
              <a:rPr lang="en-US" sz="1600" dirty="0">
                <a:solidFill>
                  <a:schemeClr val="bg1"/>
                </a:solidFill>
              </a:rPr>
              <a:t>Chairperson, IEEE PES Student Branch Chapter, College of Engineering Chengannur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body" idx="1"/>
          </p:nvPr>
        </p:nvSpPr>
        <p:spPr>
          <a:xfrm>
            <a:off x="379526" y="441700"/>
            <a:ext cx="8756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3D"/>
              </a:buClr>
              <a:buSzPts val="4000"/>
              <a:buFont typeface="Calibri"/>
              <a:buNone/>
            </a:pP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prior PES SBC activities in 2022</a:t>
            </a:r>
            <a:endParaRPr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3D"/>
              </a:buClr>
              <a:buSzPts val="4000"/>
              <a:buFont typeface="Calibri"/>
              <a:buNone/>
            </a:pPr>
            <a:endParaRPr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64;p3"/>
          <p:cNvSpPr txBox="1">
            <a:spLocks noGrp="1"/>
          </p:cNvSpPr>
          <p:nvPr>
            <p:ph type="body" idx="3"/>
          </p:nvPr>
        </p:nvSpPr>
        <p:spPr>
          <a:xfrm>
            <a:off x="201630" y="1108600"/>
            <a:ext cx="11788740" cy="543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RADICLE: Lay Down the Basics and Radiate with IEEE</a:t>
            </a:r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/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RADICLE was a workshop series that aimed to develop a thorough basic knowledge of a topic for the attendees. Each workshop constitutes an introductory session, in-depth classes on the topic, and hands-on sessions (wherever applicable), culminating with a competition (wherever applicable).</a:t>
            </a: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part of Radicle, two workshops were conducted, ‘Introduction to Electronics’ and ‘Circuit Simulation using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LTSpice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.’</a:t>
            </a: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publicized the event through social media.</a:t>
            </a: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of attendees for workshop 1: 35</a:t>
            </a: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of attendees for workshop 2: 39</a:t>
            </a: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event was successful in achieving its aim of creating a base among the circuit branch students.</a:t>
            </a: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303A6E-3705-1030-9976-3D451AE8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83"/>
            <a:ext cx="1232899" cy="9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EAE58-06B0-5612-313C-EEEBCB131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prior PES SBC activities in 2022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285B7-F21F-EA93-B69E-4C1E3A5BA0C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QuizOrate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94485-B0F3-F877-F0DC-4D82DE9C727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838200" y="1874255"/>
            <a:ext cx="10515600" cy="4406996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a monthly quiz programme that had a talk session and a quiz based on that month’s IEEE Power &amp; Energy Magazine. The main objective of the event was to make students aware of the IEEE Power &amp; Energy Magazine and make them enthusiastic to read technical articles and thereby upgrade themselves into professionals.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was also publicized via social media. 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of attendees: 40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75FED29-075B-10A8-0E22-BF3669C52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83"/>
            <a:ext cx="1232899" cy="9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30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76e4eee350_0_13"/>
          <p:cNvSpPr txBox="1">
            <a:spLocks noGrp="1"/>
          </p:cNvSpPr>
          <p:nvPr>
            <p:ph type="body" idx="1"/>
          </p:nvPr>
        </p:nvSpPr>
        <p:spPr>
          <a:xfrm>
            <a:off x="1232899" y="302337"/>
            <a:ext cx="7542300" cy="94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Collaboration with the Professional PES Chapter and future plans of collaboration</a:t>
            </a:r>
            <a:endParaRPr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Google Shape;71;g176e4eee350_0_13"/>
          <p:cNvSpPr txBox="1">
            <a:spLocks noGrp="1"/>
          </p:cNvSpPr>
          <p:nvPr>
            <p:ph type="body" idx="3"/>
          </p:nvPr>
        </p:nvSpPr>
        <p:spPr>
          <a:xfrm>
            <a:off x="838200" y="1847200"/>
            <a:ext cx="10515600" cy="3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Events</a:t>
            </a:r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1.WOW(Women Of Wisdom)</a:t>
            </a:r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a webinar series organized by IEEE PES Kerala Chapter in collaboration with Women in Power. IEEE PES SBC College of Engineering hosted the same.</a:t>
            </a:r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2.AKPESSC(All Kerala Power and Energy Society Student Congress)</a:t>
            </a:r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signature event of IEEE PES Kerala Chapter, AKPESSC was hosted by IEEE PES SBC College of Engineering, Chengannur.</a:t>
            </a:r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7C3A6-2694-B3AF-0604-B2BD43986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83"/>
            <a:ext cx="1232899" cy="9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5542D-E5F4-C6EF-E808-E97F78588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Collaboration with the Professional PES Chapter and future plans of collaboration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E9A50-B66E-B054-AD84-7D73F94EBC2C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838200" y="1936865"/>
            <a:ext cx="10515600" cy="4344386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Plans</a:t>
            </a:r>
          </a:p>
          <a:p>
            <a:endParaRPr lang="en-US" sz="1800" b="1" dirty="0"/>
          </a:p>
          <a:p>
            <a:endParaRPr lang="en-US" sz="1600" dirty="0"/>
          </a:p>
          <a:p>
            <a:r>
              <a:rPr lang="en-US" sz="1600" dirty="0"/>
              <a:t>1. To create a Pampa river based microturbine project to power rural communities near the river body.</a:t>
            </a:r>
          </a:p>
          <a:p>
            <a:r>
              <a:rPr lang="en-US" sz="1600" dirty="0"/>
              <a:t>2. To power up nearby rural areas with solar energy.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800" b="1" dirty="0"/>
              <a:t>Expectations</a:t>
            </a:r>
          </a:p>
          <a:p>
            <a:endParaRPr lang="en-US" sz="1600" dirty="0"/>
          </a:p>
          <a:p>
            <a:r>
              <a:rPr lang="en-US" sz="1600" dirty="0"/>
              <a:t>1. Fasten the prize distribution process of HPSBC </a:t>
            </a:r>
          </a:p>
          <a:p>
            <a:r>
              <a:rPr lang="en-US" sz="1600" dirty="0"/>
              <a:t>2. Economical support for the above projects.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B0DD0C0-42EE-E528-1F14-155A0EF19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741"/>
            <a:ext cx="1232899" cy="9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2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76e4eee350_0_13"/>
          <p:cNvSpPr txBox="1">
            <a:spLocks noGrp="1"/>
          </p:cNvSpPr>
          <p:nvPr>
            <p:ph type="body" idx="1"/>
          </p:nvPr>
        </p:nvSpPr>
        <p:spPr>
          <a:xfrm>
            <a:off x="1232899" y="302337"/>
            <a:ext cx="7542300" cy="94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of PES SBC</a:t>
            </a:r>
            <a:endParaRPr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Google Shape;71;g176e4eee350_0_13"/>
          <p:cNvSpPr txBox="1">
            <a:spLocks noGrp="1"/>
          </p:cNvSpPr>
          <p:nvPr>
            <p:ph type="body" idx="3"/>
          </p:nvPr>
        </p:nvSpPr>
        <p:spPr>
          <a:xfrm>
            <a:off x="838200" y="1108600"/>
            <a:ext cx="10515600" cy="4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HPSBCP applied for 2022 (Yes/No): Yes</a:t>
            </a: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HPSBCP applied for 2023 (Yes/No): Yes</a:t>
            </a: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events were reported on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vTools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PES SBC: 30</a:t>
            </a: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Officer reporting for 2023 is updated or not: Yes</a:t>
            </a: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membership enhancement activity organized in 2022 (Yes/No), if yes brief that event: Yes</a:t>
            </a:r>
          </a:p>
          <a:p>
            <a:pPr marL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sessions for new admissions were done to make the students aware of the society and its usefulness. A quiz session was conducted to make them aware of the IEEE Power and Energy Society Magazine.</a:t>
            </a: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leaders are in the current PES SBC Ex-com: Three</a:t>
            </a: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of active PES members in your SBC</a:t>
            </a:r>
            <a:r>
              <a:rPr lang="en-IN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101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aware of PES Student Chapter Committee (PES SCC) : Yes</a:t>
            </a: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aware of the WhatsApp groups managed by PES SCC to get further updates: Yes</a:t>
            </a:r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7C3A6-2694-B3AF-0604-B2BD43986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83"/>
            <a:ext cx="1232899" cy="9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28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76e4eee350_0_24"/>
          <p:cNvSpPr txBox="1">
            <a:spLocks noGrp="1"/>
          </p:cNvSpPr>
          <p:nvPr>
            <p:ph type="body" idx="1"/>
          </p:nvPr>
        </p:nvSpPr>
        <p:spPr>
          <a:xfrm>
            <a:off x="838200" y="466725"/>
            <a:ext cx="8372100" cy="106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Expectation from PES Student Chapter Committee</a:t>
            </a:r>
            <a:endParaRPr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Google Shape;78;g176e4eee350_0_24"/>
          <p:cNvSpPr txBox="1">
            <a:spLocks noGrp="1"/>
          </p:cNvSpPr>
          <p:nvPr>
            <p:ph type="body" idx="3"/>
          </p:nvPr>
        </p:nvSpPr>
        <p:spPr>
          <a:xfrm>
            <a:off x="838199" y="1654139"/>
            <a:ext cx="10515600" cy="473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Fundings for projects in rural areas.</a:t>
            </a:r>
          </a:p>
          <a:p>
            <a:pPr marL="285750" indent="-28575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sessions to latest advancements in technology.</a:t>
            </a:r>
          </a:p>
          <a:p>
            <a:pPr marL="285750" indent="-28575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for larger and wider events.</a:t>
            </a:r>
          </a:p>
          <a:p>
            <a:pPr marL="285750" indent="-285750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E89C25-D031-8FB6-96DE-8DF5EAAF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83"/>
            <a:ext cx="1232899" cy="9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76e4eee350_0_24"/>
          <p:cNvSpPr txBox="1">
            <a:spLocks noGrp="1"/>
          </p:cNvSpPr>
          <p:nvPr>
            <p:ph type="body" idx="1"/>
          </p:nvPr>
        </p:nvSpPr>
        <p:spPr>
          <a:xfrm>
            <a:off x="838200" y="466724"/>
            <a:ext cx="8372100" cy="137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concerns or questions for PES Global leadership &amp; to respective professional chapters?</a:t>
            </a:r>
            <a:endParaRPr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Google Shape;78;g176e4eee350_0_24"/>
          <p:cNvSpPr txBox="1">
            <a:spLocks noGrp="1"/>
          </p:cNvSpPr>
          <p:nvPr>
            <p:ph type="body" idx="3"/>
          </p:nvPr>
        </p:nvSpPr>
        <p:spPr>
          <a:xfrm>
            <a:off x="838199" y="1654139"/>
            <a:ext cx="10515600" cy="473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the past years’ HPSBCP awards be received soon or will there be any more delay?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to be followed to get a collaboration for any event from the Professional Chapter.</a:t>
            </a:r>
          </a:p>
          <a:p>
            <a:pPr marL="285750" indent="-285750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to get fundings from the Professional Chapter.</a:t>
            </a:r>
          </a:p>
          <a:p>
            <a:pPr marL="285750" indent="-285750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E89C25-D031-8FB6-96DE-8DF5EAAF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83"/>
            <a:ext cx="1232899" cy="9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4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2325498" y="2932544"/>
            <a:ext cx="7979482" cy="992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Calibri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Google Shape;85;p6"/>
          <p:cNvSpPr txBox="1"/>
          <p:nvPr/>
        </p:nvSpPr>
        <p:spPr>
          <a:xfrm>
            <a:off x="1699327" y="203919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25000" lnSpcReduction="2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94C5A-2E4D-8F6F-094D-30F5F312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83"/>
            <a:ext cx="1232899" cy="9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PES">
      <a:dk1>
        <a:srgbClr val="000000"/>
      </a:dk1>
      <a:lt1>
        <a:srgbClr val="FFFFFF"/>
      </a:lt1>
      <a:dk2>
        <a:srgbClr val="006341"/>
      </a:dk2>
      <a:lt2>
        <a:srgbClr val="78BE20"/>
      </a:lt2>
      <a:accent1>
        <a:srgbClr val="00833C"/>
      </a:accent1>
      <a:accent2>
        <a:srgbClr val="658D1B"/>
      </a:accent2>
      <a:accent3>
        <a:srgbClr val="00619B"/>
      </a:accent3>
      <a:accent4>
        <a:srgbClr val="FFD1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645</Words>
  <Application>Microsoft Office PowerPoint</Application>
  <PresentationFormat>Widescreen</PresentationFormat>
  <Paragraphs>76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McNally</dc:creator>
  <cp:lastModifiedBy>Aleesha Thomas</cp:lastModifiedBy>
  <cp:revision>8</cp:revision>
  <dcterms:created xsi:type="dcterms:W3CDTF">2021-11-01T16:40:17Z</dcterms:created>
  <dcterms:modified xsi:type="dcterms:W3CDTF">2023-04-19T13:07:04Z</dcterms:modified>
</cp:coreProperties>
</file>